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013698F-F754-4B77-8138-F6DACD7B50D9}"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CE8295-4990-40D9-923D-D67F0B808DD8}" type="slidenum">
              <a:rPr lang="en-US" smtClean="0"/>
              <a:t>‹#›</a:t>
            </a:fld>
            <a:endParaRPr lang="en-US"/>
          </a:p>
        </p:txBody>
      </p:sp>
    </p:spTree>
    <p:extLst>
      <p:ext uri="{BB962C8B-B14F-4D97-AF65-F5344CB8AC3E}">
        <p14:creationId xmlns:p14="http://schemas.microsoft.com/office/powerpoint/2010/main" val="3049825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13698F-F754-4B77-8138-F6DACD7B50D9}"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CE8295-4990-40D9-923D-D67F0B808DD8}" type="slidenum">
              <a:rPr lang="en-US" smtClean="0"/>
              <a:t>‹#›</a:t>
            </a:fld>
            <a:endParaRPr lang="en-US"/>
          </a:p>
        </p:txBody>
      </p:sp>
    </p:spTree>
    <p:extLst>
      <p:ext uri="{BB962C8B-B14F-4D97-AF65-F5344CB8AC3E}">
        <p14:creationId xmlns:p14="http://schemas.microsoft.com/office/powerpoint/2010/main" val="2468926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13698F-F754-4B77-8138-F6DACD7B50D9}"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CE8295-4990-40D9-923D-D67F0B808DD8}" type="slidenum">
              <a:rPr lang="en-US" smtClean="0"/>
              <a:t>‹#›</a:t>
            </a:fld>
            <a:endParaRPr lang="en-US"/>
          </a:p>
        </p:txBody>
      </p:sp>
    </p:spTree>
    <p:extLst>
      <p:ext uri="{BB962C8B-B14F-4D97-AF65-F5344CB8AC3E}">
        <p14:creationId xmlns:p14="http://schemas.microsoft.com/office/powerpoint/2010/main" val="430884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13698F-F754-4B77-8138-F6DACD7B50D9}"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CE8295-4990-40D9-923D-D67F0B808DD8}" type="slidenum">
              <a:rPr lang="en-US" smtClean="0"/>
              <a:t>‹#›</a:t>
            </a:fld>
            <a:endParaRPr lang="en-US"/>
          </a:p>
        </p:txBody>
      </p:sp>
    </p:spTree>
    <p:extLst>
      <p:ext uri="{BB962C8B-B14F-4D97-AF65-F5344CB8AC3E}">
        <p14:creationId xmlns:p14="http://schemas.microsoft.com/office/powerpoint/2010/main" val="936243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13698F-F754-4B77-8138-F6DACD7B50D9}" type="datetimeFigureOut">
              <a:rPr lang="en-US" smtClean="0"/>
              <a:t>5/1/2017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CE8295-4990-40D9-923D-D67F0B808DD8}" type="slidenum">
              <a:rPr lang="en-US" smtClean="0"/>
              <a:t>‹#›</a:t>
            </a:fld>
            <a:endParaRPr lang="en-US"/>
          </a:p>
        </p:txBody>
      </p:sp>
    </p:spTree>
    <p:extLst>
      <p:ext uri="{BB962C8B-B14F-4D97-AF65-F5344CB8AC3E}">
        <p14:creationId xmlns:p14="http://schemas.microsoft.com/office/powerpoint/2010/main" val="3961661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013698F-F754-4B77-8138-F6DACD7B50D9}" type="datetimeFigureOut">
              <a:rPr lang="en-US" smtClean="0"/>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CE8295-4990-40D9-923D-D67F0B808DD8}" type="slidenum">
              <a:rPr lang="en-US" smtClean="0"/>
              <a:t>‹#›</a:t>
            </a:fld>
            <a:endParaRPr lang="en-US"/>
          </a:p>
        </p:txBody>
      </p:sp>
    </p:spTree>
    <p:extLst>
      <p:ext uri="{BB962C8B-B14F-4D97-AF65-F5344CB8AC3E}">
        <p14:creationId xmlns:p14="http://schemas.microsoft.com/office/powerpoint/2010/main" val="3611458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013698F-F754-4B77-8138-F6DACD7B50D9}" type="datetimeFigureOut">
              <a:rPr lang="en-US" smtClean="0"/>
              <a:t>5/1/2017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CE8295-4990-40D9-923D-D67F0B808DD8}" type="slidenum">
              <a:rPr lang="en-US" smtClean="0"/>
              <a:t>‹#›</a:t>
            </a:fld>
            <a:endParaRPr lang="en-US"/>
          </a:p>
        </p:txBody>
      </p:sp>
    </p:spTree>
    <p:extLst>
      <p:ext uri="{BB962C8B-B14F-4D97-AF65-F5344CB8AC3E}">
        <p14:creationId xmlns:p14="http://schemas.microsoft.com/office/powerpoint/2010/main" val="176193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013698F-F754-4B77-8138-F6DACD7B50D9}" type="datetimeFigureOut">
              <a:rPr lang="en-US" smtClean="0"/>
              <a:t>5/1/2017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CE8295-4990-40D9-923D-D67F0B808DD8}" type="slidenum">
              <a:rPr lang="en-US" smtClean="0"/>
              <a:t>‹#›</a:t>
            </a:fld>
            <a:endParaRPr lang="en-US"/>
          </a:p>
        </p:txBody>
      </p:sp>
    </p:spTree>
    <p:extLst>
      <p:ext uri="{BB962C8B-B14F-4D97-AF65-F5344CB8AC3E}">
        <p14:creationId xmlns:p14="http://schemas.microsoft.com/office/powerpoint/2010/main" val="1068985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13698F-F754-4B77-8138-F6DACD7B50D9}" type="datetimeFigureOut">
              <a:rPr lang="en-US" smtClean="0"/>
              <a:t>5/1/2017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CE8295-4990-40D9-923D-D67F0B808DD8}" type="slidenum">
              <a:rPr lang="en-US" smtClean="0"/>
              <a:t>‹#›</a:t>
            </a:fld>
            <a:endParaRPr lang="en-US"/>
          </a:p>
        </p:txBody>
      </p:sp>
    </p:spTree>
    <p:extLst>
      <p:ext uri="{BB962C8B-B14F-4D97-AF65-F5344CB8AC3E}">
        <p14:creationId xmlns:p14="http://schemas.microsoft.com/office/powerpoint/2010/main" val="1018410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13698F-F754-4B77-8138-F6DACD7B50D9}" type="datetimeFigureOut">
              <a:rPr lang="en-US" smtClean="0"/>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CE8295-4990-40D9-923D-D67F0B808DD8}" type="slidenum">
              <a:rPr lang="en-US" smtClean="0"/>
              <a:t>‹#›</a:t>
            </a:fld>
            <a:endParaRPr lang="en-US"/>
          </a:p>
        </p:txBody>
      </p:sp>
    </p:spTree>
    <p:extLst>
      <p:ext uri="{BB962C8B-B14F-4D97-AF65-F5344CB8AC3E}">
        <p14:creationId xmlns:p14="http://schemas.microsoft.com/office/powerpoint/2010/main" val="3157918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13698F-F754-4B77-8138-F6DACD7B50D9}" type="datetimeFigureOut">
              <a:rPr lang="en-US" smtClean="0"/>
              <a:t>5/1/2017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CE8295-4990-40D9-923D-D67F0B808DD8}" type="slidenum">
              <a:rPr lang="en-US" smtClean="0"/>
              <a:t>‹#›</a:t>
            </a:fld>
            <a:endParaRPr lang="en-US"/>
          </a:p>
        </p:txBody>
      </p:sp>
    </p:spTree>
    <p:extLst>
      <p:ext uri="{BB962C8B-B14F-4D97-AF65-F5344CB8AC3E}">
        <p14:creationId xmlns:p14="http://schemas.microsoft.com/office/powerpoint/2010/main" val="1767591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13698F-F754-4B77-8138-F6DACD7B50D9}" type="datetimeFigureOut">
              <a:rPr lang="en-US" smtClean="0"/>
              <a:t>5/1/2017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CE8295-4990-40D9-923D-D67F0B808DD8}" type="slidenum">
              <a:rPr lang="en-US" smtClean="0"/>
              <a:t>‹#›</a:t>
            </a:fld>
            <a:endParaRPr lang="en-US"/>
          </a:p>
        </p:txBody>
      </p:sp>
    </p:spTree>
    <p:extLst>
      <p:ext uri="{BB962C8B-B14F-4D97-AF65-F5344CB8AC3E}">
        <p14:creationId xmlns:p14="http://schemas.microsoft.com/office/powerpoint/2010/main" val="1179768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5638800"/>
          </a:xfrm>
        </p:spPr>
        <p:txBody>
          <a:bodyPr>
            <a:normAutofit/>
          </a:bodyPr>
          <a:lstStyle/>
          <a:p>
            <a:r>
              <a:rPr lang="it-IT" sz="2400" dirty="0">
                <a:latin typeface="Times New Roman" panose="02020603050405020304" pitchFamily="18" charset="0"/>
                <a:cs typeface="Times New Roman" pitchFamily="18" charset="0"/>
              </a:rPr>
              <a:t>GIOVANNI GABRIELI (CA. 1557-1612)</a:t>
            </a:r>
            <a:br>
              <a:rPr lang="it-IT" sz="2400" dirty="0">
                <a:latin typeface="Times New Roman" panose="02020603050405020304" pitchFamily="18" charset="0"/>
                <a:cs typeface="Times New Roman" pitchFamily="18" charset="0"/>
              </a:rPr>
            </a:br>
            <a:r>
              <a:rPr lang="it-IT" sz="2400" dirty="0">
                <a:latin typeface="Times New Roman" panose="02020603050405020304" pitchFamily="18" charset="0"/>
                <a:cs typeface="Times New Roman" pitchFamily="18" charset="0"/>
              </a:rPr>
              <a:t>Michel Jones</a:t>
            </a:r>
            <a:br>
              <a:rPr lang="it-IT" sz="2400" dirty="0">
                <a:latin typeface="Times New Roman" panose="02020603050405020304" pitchFamily="18" charset="0"/>
                <a:cs typeface="Times New Roman" pitchFamily="18" charset="0"/>
              </a:rPr>
            </a:br>
            <a:r>
              <a:rPr lang="it-IT" sz="2400" dirty="0">
                <a:latin typeface="Times New Roman" panose="02020603050405020304" pitchFamily="18" charset="0"/>
                <a:cs typeface="Times New Roman" pitchFamily="18" charset="0"/>
              </a:rPr>
              <a:t>04/30/2017</a:t>
            </a:r>
            <a:br>
              <a:rPr lang="it-IT" sz="2400" dirty="0">
                <a:latin typeface="Times New Roman" panose="02020603050405020304" pitchFamily="18" charset="0"/>
                <a:cs typeface="Times New Roman" pitchFamily="18" charset="0"/>
              </a:rPr>
            </a:br>
            <a:r>
              <a:rPr lang="it-IT" sz="2400" dirty="0">
                <a:latin typeface="Times New Roman" panose="02020603050405020304" pitchFamily="18" charset="0"/>
                <a:cs typeface="Times New Roman" pitchFamily="18" charset="0"/>
              </a:rPr>
              <a:t>4MR2017 Music Appreciation (MUS-170-01A)</a:t>
            </a:r>
            <a:br>
              <a:rPr lang="it-IT" sz="2400" dirty="0">
                <a:latin typeface="Times New Roman" panose="02020603050405020304" pitchFamily="18" charset="0"/>
                <a:cs typeface="Times New Roman" pitchFamily="18" charset="0"/>
              </a:rPr>
            </a:br>
            <a:r>
              <a:rPr lang="en-US" sz="2400" i="1" dirty="0">
                <a:latin typeface="Times New Roman" panose="02020603050405020304" pitchFamily="18" charset="0"/>
                <a:cs typeface="Times New Roman" panose="02020603050405020304" pitchFamily="18" charset="0"/>
              </a:rPr>
              <a:t>Instructor:  Ann </a:t>
            </a:r>
            <a:r>
              <a:rPr lang="en-US" sz="2400" i="1" dirty="0" err="1">
                <a:latin typeface="Times New Roman" panose="02020603050405020304" pitchFamily="18" charset="0"/>
                <a:cs typeface="Times New Roman" panose="02020603050405020304" pitchFamily="18" charset="0"/>
              </a:rPr>
              <a:t>Simerlink</a:t>
            </a:r>
            <a:br>
              <a:rPr lang="it-IT" dirty="0"/>
            </a:br>
            <a:endParaRPr lang="en-US" dirty="0"/>
          </a:p>
        </p:txBody>
      </p:sp>
    </p:spTree>
    <p:extLst>
      <p:ext uri="{BB962C8B-B14F-4D97-AF65-F5344CB8AC3E}">
        <p14:creationId xmlns:p14="http://schemas.microsoft.com/office/powerpoint/2010/main" val="3092957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en-US" dirty="0" err="1">
                <a:effectLst/>
                <a:latin typeface="Times New Roman"/>
                <a:ea typeface="Calibri"/>
              </a:rPr>
              <a:t>Gabrieli</a:t>
            </a:r>
            <a:r>
              <a:rPr lang="en-US" dirty="0">
                <a:effectLst/>
                <a:latin typeface="Times New Roman"/>
                <a:ea typeface="Calibri"/>
              </a:rPr>
              <a:t> created numerous simply instrumental works in structures, for example, the canzoni and </a:t>
            </a:r>
            <a:r>
              <a:rPr lang="en-US" dirty="0" err="1">
                <a:effectLst/>
                <a:latin typeface="Times New Roman"/>
                <a:ea typeface="Calibri"/>
              </a:rPr>
              <a:t>ricercari</a:t>
            </a:r>
            <a:r>
              <a:rPr lang="en-US" dirty="0">
                <a:effectLst/>
                <a:latin typeface="Times New Roman"/>
                <a:ea typeface="Calibri"/>
              </a:rPr>
              <a:t>, which had turned out to be progressively mainstream in the sixteenth century. A few of these were distributed with some of his choral music in the accumulation </a:t>
            </a:r>
            <a:r>
              <a:rPr lang="en-US" dirty="0" err="1">
                <a:effectLst/>
                <a:latin typeface="Times New Roman"/>
                <a:ea typeface="Calibri"/>
              </a:rPr>
              <a:t>Sacrae</a:t>
            </a:r>
            <a:r>
              <a:rPr lang="en-US" dirty="0">
                <a:effectLst/>
                <a:latin typeface="Times New Roman"/>
                <a:ea typeface="Calibri"/>
              </a:rPr>
              <a:t> </a:t>
            </a:r>
            <a:r>
              <a:rPr lang="en-US" dirty="0" err="1">
                <a:effectLst/>
                <a:latin typeface="Times New Roman"/>
                <a:ea typeface="Calibri"/>
              </a:rPr>
              <a:t>symphoniae</a:t>
            </a:r>
            <a:r>
              <a:rPr lang="en-US" dirty="0">
                <a:effectLst/>
                <a:latin typeface="Times New Roman"/>
                <a:ea typeface="Calibri"/>
              </a:rPr>
              <a:t> (1597). This distribution was extremely prevalent all over Europe and pulled in for </a:t>
            </a:r>
            <a:r>
              <a:rPr lang="en-US" dirty="0" err="1">
                <a:effectLst/>
                <a:latin typeface="Times New Roman"/>
                <a:ea typeface="Calibri"/>
              </a:rPr>
              <a:t>Gabrieli</a:t>
            </a:r>
            <a:r>
              <a:rPr lang="en-US" dirty="0">
                <a:effectLst/>
                <a:latin typeface="Times New Roman"/>
                <a:ea typeface="Calibri"/>
              </a:rPr>
              <a:t> various noticeable understudies, the best known about which were Heinrich </a:t>
            </a:r>
            <a:r>
              <a:rPr lang="en-US" dirty="0" err="1">
                <a:effectLst/>
                <a:latin typeface="Times New Roman"/>
                <a:ea typeface="Calibri"/>
              </a:rPr>
              <a:t>Schütz</a:t>
            </a:r>
            <a:r>
              <a:rPr lang="en-US" dirty="0">
                <a:effectLst/>
                <a:latin typeface="Times New Roman"/>
                <a:ea typeface="Calibri"/>
              </a:rPr>
              <a:t> (who contemplated with him in the vicinity of 1609 and 1612) and Michael </a:t>
            </a:r>
            <a:r>
              <a:rPr lang="en-US" dirty="0" err="1">
                <a:effectLst/>
                <a:latin typeface="Times New Roman"/>
                <a:ea typeface="Calibri"/>
              </a:rPr>
              <a:t>Praetorius</a:t>
            </a:r>
            <a:r>
              <a:rPr lang="en-US" dirty="0">
                <a:effectLst/>
                <a:latin typeface="Times New Roman"/>
                <a:ea typeface="Calibri"/>
              </a:rPr>
              <a:t>. </a:t>
            </a:r>
            <a:endParaRPr lang="en-US" dirty="0"/>
          </a:p>
        </p:txBody>
      </p:sp>
    </p:spTree>
    <p:extLst>
      <p:ext uri="{BB962C8B-B14F-4D97-AF65-F5344CB8AC3E}">
        <p14:creationId xmlns:p14="http://schemas.microsoft.com/office/powerpoint/2010/main" val="2915168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25000" lnSpcReduction="20000"/>
          </a:bodyPr>
          <a:lstStyle/>
          <a:p>
            <a:pPr marL="0" marR="0">
              <a:lnSpc>
                <a:spcPct val="115000"/>
              </a:lnSpc>
              <a:spcBef>
                <a:spcPts val="0"/>
              </a:spcBef>
              <a:spcAft>
                <a:spcPts val="1000"/>
              </a:spcAft>
            </a:pPr>
            <a:r>
              <a:rPr lang="en-US" sz="13500" dirty="0">
                <a:effectLst/>
                <a:latin typeface="Times New Roman" pitchFamily="18" charset="0"/>
                <a:ea typeface="Calibri"/>
                <a:cs typeface="Times New Roman" pitchFamily="18" charset="0"/>
              </a:rPr>
              <a:t>A greater amount of </a:t>
            </a:r>
            <a:r>
              <a:rPr lang="en-US" sz="13500" dirty="0" err="1">
                <a:effectLst/>
                <a:latin typeface="Times New Roman" pitchFamily="18" charset="0"/>
                <a:ea typeface="Calibri"/>
                <a:cs typeface="Times New Roman" pitchFamily="18" charset="0"/>
              </a:rPr>
              <a:t>Gabrieli's</a:t>
            </a:r>
            <a:r>
              <a:rPr lang="en-US" sz="13500" dirty="0">
                <a:effectLst/>
                <a:latin typeface="Times New Roman" pitchFamily="18" charset="0"/>
                <a:ea typeface="Calibri"/>
                <a:cs typeface="Times New Roman" pitchFamily="18" charset="0"/>
              </a:rPr>
              <a:t> instrumental pieces were distributed after death in Canzoni e </a:t>
            </a:r>
            <a:r>
              <a:rPr lang="en-US" sz="13500" dirty="0" err="1">
                <a:effectLst/>
                <a:latin typeface="Times New Roman" pitchFamily="18" charset="0"/>
                <a:ea typeface="Calibri"/>
                <a:cs typeface="Times New Roman" pitchFamily="18" charset="0"/>
              </a:rPr>
              <a:t>sonate</a:t>
            </a:r>
            <a:r>
              <a:rPr lang="en-US" sz="13500" dirty="0">
                <a:effectLst/>
                <a:latin typeface="Times New Roman" pitchFamily="18" charset="0"/>
                <a:ea typeface="Calibri"/>
                <a:cs typeface="Times New Roman" pitchFamily="18" charset="0"/>
              </a:rPr>
              <a:t> (1615). Some of these works were especially imaginative: the Sonata </a:t>
            </a:r>
            <a:r>
              <a:rPr lang="en-US" sz="13500" dirty="0" err="1">
                <a:effectLst/>
                <a:latin typeface="Times New Roman" pitchFamily="18" charset="0"/>
                <a:ea typeface="Calibri"/>
                <a:cs typeface="Times New Roman" pitchFamily="18" charset="0"/>
              </a:rPr>
              <a:t>pian</a:t>
            </a:r>
            <a:r>
              <a:rPr lang="en-US" sz="13500" dirty="0">
                <a:effectLst/>
                <a:latin typeface="Times New Roman" pitchFamily="18" charset="0"/>
                <a:ea typeface="Calibri"/>
                <a:cs typeface="Times New Roman" pitchFamily="18" charset="0"/>
              </a:rPr>
              <a:t> e strength was one of the primary reported arrangements to utilize dynamic markings, and the Sonata per </a:t>
            </a:r>
            <a:r>
              <a:rPr lang="en-US" sz="13500" dirty="0" err="1">
                <a:effectLst/>
                <a:latin typeface="Times New Roman" pitchFamily="18" charset="0"/>
                <a:ea typeface="Calibri"/>
                <a:cs typeface="Times New Roman" pitchFamily="18" charset="0"/>
              </a:rPr>
              <a:t>tre</a:t>
            </a:r>
            <a:r>
              <a:rPr lang="en-US" sz="13500" dirty="0">
                <a:effectLst/>
                <a:latin typeface="Times New Roman" pitchFamily="18" charset="0"/>
                <a:ea typeface="Calibri"/>
                <a:cs typeface="Times New Roman" pitchFamily="18" charset="0"/>
              </a:rPr>
              <a:t> </a:t>
            </a:r>
            <a:r>
              <a:rPr lang="en-US" sz="13500" dirty="0" err="1">
                <a:effectLst/>
                <a:latin typeface="Times New Roman" pitchFamily="18" charset="0"/>
                <a:ea typeface="Calibri"/>
                <a:cs typeface="Times New Roman" pitchFamily="18" charset="0"/>
              </a:rPr>
              <a:t>violini</a:t>
            </a:r>
            <a:r>
              <a:rPr lang="en-US" sz="13500" dirty="0">
                <a:effectLst/>
                <a:latin typeface="Times New Roman" pitchFamily="18" charset="0"/>
                <a:ea typeface="Calibri"/>
                <a:cs typeface="Times New Roman" pitchFamily="18" charset="0"/>
              </a:rPr>
              <a:t> was one of the first to utilize a basso continuo, suspecting the later trio sonata. His instrumental works are presently observed as the summit of the advancement of instrumental music in the sixteenth century. </a:t>
            </a:r>
            <a:endParaRPr lang="en-US" sz="13500" dirty="0">
              <a:latin typeface="Times New Roman" pitchFamily="18" charset="0"/>
              <a:ea typeface="Calibri"/>
              <a:cs typeface="Times New Roman" pitchFamily="18" charset="0"/>
            </a:endParaRPr>
          </a:p>
          <a:p>
            <a:endParaRPr lang="en-US" dirty="0"/>
          </a:p>
        </p:txBody>
      </p:sp>
    </p:spTree>
    <p:extLst>
      <p:ext uri="{BB962C8B-B14F-4D97-AF65-F5344CB8AC3E}">
        <p14:creationId xmlns:p14="http://schemas.microsoft.com/office/powerpoint/2010/main" val="3081862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marL="0" marR="0">
              <a:lnSpc>
                <a:spcPct val="115000"/>
              </a:lnSpc>
              <a:spcBef>
                <a:spcPts val="0"/>
              </a:spcBef>
              <a:spcAft>
                <a:spcPts val="1000"/>
              </a:spcAft>
            </a:pPr>
            <a:r>
              <a:rPr lang="en-US" dirty="0">
                <a:effectLst/>
                <a:latin typeface="Times New Roman"/>
                <a:ea typeface="Calibri"/>
                <a:cs typeface="Times New Roman"/>
              </a:rPr>
              <a:t>Like his uncle, Giovanni worked in the Cathedral of St. Check in Venice, first as agent to the celebrated around the world ace Claudio </a:t>
            </a:r>
            <a:r>
              <a:rPr lang="en-US" dirty="0" err="1">
                <a:effectLst/>
                <a:latin typeface="Times New Roman"/>
                <a:ea typeface="Calibri"/>
                <a:cs typeface="Times New Roman"/>
              </a:rPr>
              <a:t>Merulo</a:t>
            </a:r>
            <a:r>
              <a:rPr lang="en-US" dirty="0">
                <a:effectLst/>
                <a:latin typeface="Times New Roman"/>
                <a:ea typeface="Calibri"/>
                <a:cs typeface="Times New Roman"/>
              </a:rPr>
              <a:t> (1584), then as second organist (1585), lastly as first organist (1586). He additionally created vocal and instrumental pieces for chapel and state merriments and educated a youthful era of writers the new melodic expressions of the florid. He kicked the bucket in Venice on Aug. 12, 1612. </a:t>
            </a:r>
            <a:endParaRPr lang="en-US" sz="4400" dirty="0">
              <a:ea typeface="Calibri"/>
              <a:cs typeface="Times New Roman"/>
            </a:endParaRPr>
          </a:p>
          <a:p>
            <a:endParaRPr lang="en-US" dirty="0"/>
          </a:p>
        </p:txBody>
      </p:sp>
    </p:spTree>
    <p:extLst>
      <p:ext uri="{BB962C8B-B14F-4D97-AF65-F5344CB8AC3E}">
        <p14:creationId xmlns:p14="http://schemas.microsoft.com/office/powerpoint/2010/main" val="714657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pPr marL="0" marR="0">
              <a:lnSpc>
                <a:spcPct val="115000"/>
              </a:lnSpc>
              <a:spcBef>
                <a:spcPts val="0"/>
              </a:spcBef>
              <a:spcAft>
                <a:spcPts val="1000"/>
              </a:spcAft>
            </a:pPr>
            <a:r>
              <a:rPr lang="en-US" dirty="0">
                <a:effectLst/>
                <a:latin typeface="Times New Roman"/>
                <a:ea typeface="Calibri"/>
                <a:cs typeface="Times New Roman"/>
              </a:rPr>
              <a:t>Just a couple of </a:t>
            </a:r>
            <a:r>
              <a:rPr lang="en-US" dirty="0" err="1">
                <a:effectLst/>
                <a:latin typeface="Times New Roman"/>
                <a:ea typeface="Calibri"/>
                <a:cs typeface="Times New Roman"/>
              </a:rPr>
              <a:t>Gabrieli's</a:t>
            </a:r>
            <a:r>
              <a:rPr lang="en-US" dirty="0">
                <a:effectLst/>
                <a:latin typeface="Times New Roman"/>
                <a:ea typeface="Calibri"/>
                <a:cs typeface="Times New Roman"/>
              </a:rPr>
              <a:t> common vocal pieces have survived. In any case, a gathering of madrigals by his understudy Heinrich </a:t>
            </a:r>
            <a:r>
              <a:rPr lang="en-US" dirty="0" err="1">
                <a:effectLst/>
                <a:latin typeface="Times New Roman"/>
                <a:ea typeface="Calibri"/>
                <a:cs typeface="Times New Roman"/>
              </a:rPr>
              <a:t>Schütz</a:t>
            </a:r>
            <a:r>
              <a:rPr lang="en-US" dirty="0">
                <a:effectLst/>
                <a:latin typeface="Times New Roman"/>
                <a:ea typeface="Calibri"/>
                <a:cs typeface="Times New Roman"/>
              </a:rPr>
              <a:t>, imprinted in 1611 as the products of an apprenticeship with </a:t>
            </a:r>
            <a:r>
              <a:rPr lang="en-US" dirty="0" err="1">
                <a:effectLst/>
                <a:latin typeface="Times New Roman"/>
                <a:ea typeface="Calibri"/>
                <a:cs typeface="Times New Roman"/>
              </a:rPr>
              <a:t>Gabrieli</a:t>
            </a:r>
            <a:r>
              <a:rPr lang="en-US" dirty="0">
                <a:effectLst/>
                <a:latin typeface="Times New Roman"/>
                <a:ea typeface="Calibri"/>
                <a:cs typeface="Times New Roman"/>
              </a:rPr>
              <a:t>, recommends that the instructor was profoundly keen on the class. Among </a:t>
            </a:r>
            <a:r>
              <a:rPr lang="en-US" dirty="0" err="1">
                <a:effectLst/>
                <a:latin typeface="Times New Roman"/>
                <a:ea typeface="Calibri"/>
                <a:cs typeface="Times New Roman"/>
              </a:rPr>
              <a:t>Gabrieli's</a:t>
            </a:r>
            <a:r>
              <a:rPr lang="en-US" dirty="0">
                <a:effectLst/>
                <a:latin typeface="Times New Roman"/>
                <a:ea typeface="Calibri"/>
                <a:cs typeface="Times New Roman"/>
              </a:rPr>
              <a:t> madrigals is the eight-voice </a:t>
            </a:r>
            <a:r>
              <a:rPr lang="en-US" dirty="0" err="1">
                <a:effectLst/>
                <a:latin typeface="Times New Roman"/>
                <a:ea typeface="Calibri"/>
                <a:cs typeface="Times New Roman"/>
              </a:rPr>
              <a:t>Lieto</a:t>
            </a:r>
            <a:r>
              <a:rPr lang="en-US" dirty="0">
                <a:effectLst/>
                <a:latin typeface="Times New Roman"/>
                <a:ea typeface="Calibri"/>
                <a:cs typeface="Times New Roman"/>
              </a:rPr>
              <a:t> </a:t>
            </a:r>
            <a:r>
              <a:rPr lang="en-US" dirty="0" err="1">
                <a:effectLst/>
                <a:latin typeface="Times New Roman"/>
                <a:ea typeface="Calibri"/>
                <a:cs typeface="Times New Roman"/>
              </a:rPr>
              <a:t>godea</a:t>
            </a:r>
            <a:r>
              <a:rPr lang="en-US" dirty="0">
                <a:effectLst/>
                <a:latin typeface="Times New Roman"/>
                <a:ea typeface="Calibri"/>
                <a:cs typeface="Times New Roman"/>
              </a:rPr>
              <a:t> for two chorales. Here, as in the hallowed pieces, antiphonal impacts, made by methods for vertical, </a:t>
            </a:r>
            <a:r>
              <a:rPr lang="en-US" dirty="0" err="1">
                <a:effectLst/>
                <a:latin typeface="Times New Roman"/>
                <a:ea typeface="Calibri"/>
                <a:cs typeface="Times New Roman"/>
              </a:rPr>
              <a:t>chordal</a:t>
            </a:r>
            <a:r>
              <a:rPr lang="en-US" dirty="0">
                <a:effectLst/>
                <a:latin typeface="Times New Roman"/>
                <a:ea typeface="Calibri"/>
                <a:cs typeface="Times New Roman"/>
              </a:rPr>
              <a:t> mixes, supplant the straight development of the more established </a:t>
            </a:r>
            <a:r>
              <a:rPr lang="en-US" dirty="0" err="1">
                <a:effectLst/>
                <a:latin typeface="Times New Roman"/>
                <a:ea typeface="Calibri"/>
                <a:cs typeface="Times New Roman"/>
              </a:rPr>
              <a:t>polyphonists</a:t>
            </a:r>
            <a:r>
              <a:rPr lang="en-US" dirty="0">
                <a:effectLst/>
                <a:latin typeface="Times New Roman"/>
                <a:ea typeface="Calibri"/>
                <a:cs typeface="Times New Roman"/>
              </a:rPr>
              <a:t> (</a:t>
            </a:r>
            <a:r>
              <a:rPr lang="en-US" dirty="0" err="1">
                <a:effectLst/>
                <a:latin typeface="Times New Roman"/>
                <a:ea typeface="Calibri"/>
                <a:cs typeface="Times New Roman"/>
              </a:rPr>
              <a:t>Fenlon</a:t>
            </a:r>
            <a:r>
              <a:rPr lang="en-US" dirty="0">
                <a:effectLst/>
                <a:latin typeface="Times New Roman"/>
                <a:ea typeface="Calibri"/>
                <a:cs typeface="Times New Roman"/>
              </a:rPr>
              <a:t>, 2016). </a:t>
            </a:r>
            <a:endParaRPr lang="en-US" sz="4400" dirty="0">
              <a:ea typeface="Calibri"/>
              <a:cs typeface="Times New Roman"/>
            </a:endParaRPr>
          </a:p>
          <a:p>
            <a:endParaRPr lang="en-US" dirty="0"/>
          </a:p>
        </p:txBody>
      </p:sp>
    </p:spTree>
    <p:extLst>
      <p:ext uri="{BB962C8B-B14F-4D97-AF65-F5344CB8AC3E}">
        <p14:creationId xmlns:p14="http://schemas.microsoft.com/office/powerpoint/2010/main" val="244162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effectLst/>
                <a:latin typeface="Times New Roman"/>
                <a:ea typeface="Calibri"/>
              </a:rPr>
              <a:t>Numerous a greater amount of </a:t>
            </a:r>
            <a:r>
              <a:rPr lang="en-US" dirty="0" err="1">
                <a:effectLst/>
                <a:latin typeface="Times New Roman"/>
                <a:ea typeface="Calibri"/>
              </a:rPr>
              <a:t>Gabrieli's</a:t>
            </a:r>
            <a:r>
              <a:rPr lang="en-US" dirty="0">
                <a:effectLst/>
                <a:latin typeface="Times New Roman"/>
                <a:ea typeface="Calibri"/>
              </a:rPr>
              <a:t> instrumental pieces have survived, including various </a:t>
            </a:r>
            <a:r>
              <a:rPr lang="en-US" dirty="0" err="1">
                <a:effectLst/>
                <a:latin typeface="Times New Roman"/>
                <a:ea typeface="Calibri"/>
              </a:rPr>
              <a:t>canzonas</a:t>
            </a:r>
            <a:r>
              <a:rPr lang="en-US" dirty="0">
                <a:effectLst/>
                <a:latin typeface="Times New Roman"/>
                <a:ea typeface="Calibri"/>
              </a:rPr>
              <a:t>, </a:t>
            </a:r>
            <a:r>
              <a:rPr lang="en-US" dirty="0" err="1">
                <a:effectLst/>
                <a:latin typeface="Times New Roman"/>
                <a:ea typeface="Calibri"/>
              </a:rPr>
              <a:t>ricercars</a:t>
            </a:r>
            <a:r>
              <a:rPr lang="en-US" dirty="0">
                <a:effectLst/>
                <a:latin typeface="Times New Roman"/>
                <a:ea typeface="Calibri"/>
              </a:rPr>
              <a:t>, and sonatas. Some early </a:t>
            </a:r>
            <a:r>
              <a:rPr lang="en-US" dirty="0" err="1">
                <a:effectLst/>
                <a:latin typeface="Times New Roman"/>
                <a:ea typeface="Calibri"/>
              </a:rPr>
              <a:t>canzonas</a:t>
            </a:r>
            <a:r>
              <a:rPr lang="en-US" dirty="0">
                <a:effectLst/>
                <a:latin typeface="Times New Roman"/>
                <a:ea typeface="Calibri"/>
              </a:rPr>
              <a:t>, for example, La </a:t>
            </a:r>
            <a:r>
              <a:rPr lang="en-US" dirty="0" err="1">
                <a:effectLst/>
                <a:latin typeface="Times New Roman"/>
                <a:ea typeface="Calibri"/>
              </a:rPr>
              <a:t>Spiritata</a:t>
            </a:r>
            <a:r>
              <a:rPr lang="en-US" dirty="0">
                <a:effectLst/>
                <a:latin typeface="Times New Roman"/>
                <a:ea typeface="Calibri"/>
              </a:rPr>
              <a:t> are customary, sectional pieces in imitative, </a:t>
            </a:r>
            <a:r>
              <a:rPr lang="en-US" dirty="0" err="1">
                <a:effectLst/>
                <a:latin typeface="Times New Roman"/>
                <a:ea typeface="Calibri"/>
              </a:rPr>
              <a:t>multithematic</a:t>
            </a:r>
            <a:r>
              <a:rPr lang="en-US" dirty="0">
                <a:effectLst/>
                <a:latin typeface="Times New Roman"/>
                <a:ea typeface="Calibri"/>
              </a:rPr>
              <a:t> polyphony. A few of the monothematic </a:t>
            </a:r>
            <a:r>
              <a:rPr lang="en-US" dirty="0" err="1">
                <a:effectLst/>
                <a:latin typeface="Times New Roman"/>
                <a:ea typeface="Calibri"/>
              </a:rPr>
              <a:t>ricercars</a:t>
            </a:r>
            <a:r>
              <a:rPr lang="en-US" dirty="0">
                <a:effectLst/>
                <a:latin typeface="Times New Roman"/>
                <a:ea typeface="Calibri"/>
              </a:rPr>
              <a:t>, then again, are for all intents and purposes trailblazers of the </a:t>
            </a:r>
            <a:r>
              <a:rPr lang="en-US" dirty="0" err="1">
                <a:effectLst/>
                <a:latin typeface="Times New Roman"/>
                <a:ea typeface="Calibri"/>
              </a:rPr>
              <a:t>latebaroque</a:t>
            </a:r>
            <a:r>
              <a:rPr lang="en-US" dirty="0">
                <a:effectLst/>
                <a:latin typeface="Times New Roman"/>
                <a:ea typeface="Calibri"/>
              </a:rPr>
              <a:t> fugue. </a:t>
            </a:r>
            <a:endParaRPr lang="en-US" dirty="0"/>
          </a:p>
        </p:txBody>
      </p:sp>
    </p:spTree>
    <p:extLst>
      <p:ext uri="{BB962C8B-B14F-4D97-AF65-F5344CB8AC3E}">
        <p14:creationId xmlns:p14="http://schemas.microsoft.com/office/powerpoint/2010/main" val="2727497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pPr marL="0" marR="0">
              <a:lnSpc>
                <a:spcPct val="115000"/>
              </a:lnSpc>
              <a:spcBef>
                <a:spcPts val="0"/>
              </a:spcBef>
              <a:spcAft>
                <a:spcPts val="1000"/>
              </a:spcAft>
            </a:pPr>
            <a:r>
              <a:rPr lang="en-US" sz="5800" dirty="0">
                <a:effectLst/>
                <a:latin typeface="Times New Roman"/>
                <a:ea typeface="Calibri"/>
                <a:cs typeface="Times New Roman"/>
              </a:rPr>
              <a:t>Specifically noteworthy is </a:t>
            </a:r>
            <a:r>
              <a:rPr lang="en-US" sz="5800" dirty="0" err="1">
                <a:effectLst/>
                <a:latin typeface="Times New Roman"/>
                <a:ea typeface="Calibri"/>
                <a:cs typeface="Times New Roman"/>
              </a:rPr>
              <a:t>Gabrieli's</a:t>
            </a:r>
            <a:r>
              <a:rPr lang="en-US" sz="5800" dirty="0">
                <a:effectLst/>
                <a:latin typeface="Times New Roman"/>
                <a:ea typeface="Calibri"/>
                <a:cs typeface="Times New Roman"/>
              </a:rPr>
              <a:t> Sonata piano e specialty, the main structure ever to hold up under this title. Notwithstanding checking flow all through the individual parts, the author recommended the instrumentation of the sonata—a novel takeoff from Renaissance rehearse, in which instrumentation was generally a not indispensable matter. </a:t>
            </a:r>
            <a:endParaRPr lang="en-US" dirty="0"/>
          </a:p>
        </p:txBody>
      </p:sp>
    </p:spTree>
    <p:extLst>
      <p:ext uri="{BB962C8B-B14F-4D97-AF65-F5344CB8AC3E}">
        <p14:creationId xmlns:p14="http://schemas.microsoft.com/office/powerpoint/2010/main" val="29991297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a:lnSpc>
                <a:spcPct val="115000"/>
              </a:lnSpc>
              <a:spcBef>
                <a:spcPts val="0"/>
              </a:spcBef>
              <a:spcAft>
                <a:spcPts val="1000"/>
              </a:spcAft>
            </a:pPr>
            <a:r>
              <a:rPr lang="en-US" sz="3600" dirty="0">
                <a:solidFill>
                  <a:prstClr val="black"/>
                </a:solidFill>
                <a:latin typeface="Times New Roman"/>
                <a:ea typeface="Calibri"/>
                <a:cs typeface="Times New Roman"/>
              </a:rPr>
              <a:t>Among his late instrumental pieces is a Sonata con </a:t>
            </a:r>
            <a:r>
              <a:rPr lang="en-US" sz="3600" dirty="0" err="1">
                <a:solidFill>
                  <a:prstClr val="black"/>
                </a:solidFill>
                <a:latin typeface="Times New Roman"/>
                <a:ea typeface="Calibri"/>
                <a:cs typeface="Times New Roman"/>
              </a:rPr>
              <a:t>tre</a:t>
            </a:r>
            <a:r>
              <a:rPr lang="en-US" sz="3600" dirty="0">
                <a:solidFill>
                  <a:prstClr val="black"/>
                </a:solidFill>
                <a:latin typeface="Times New Roman"/>
                <a:ea typeface="Calibri"/>
                <a:cs typeface="Times New Roman"/>
              </a:rPr>
              <a:t> </a:t>
            </a:r>
            <a:r>
              <a:rPr lang="en-US" sz="3600" dirty="0" err="1">
                <a:solidFill>
                  <a:prstClr val="black"/>
                </a:solidFill>
                <a:latin typeface="Times New Roman"/>
                <a:ea typeface="Calibri"/>
                <a:cs typeface="Times New Roman"/>
              </a:rPr>
              <a:t>violini</a:t>
            </a:r>
            <a:r>
              <a:rPr lang="en-US" sz="3600" dirty="0">
                <a:solidFill>
                  <a:prstClr val="black"/>
                </a:solidFill>
                <a:latin typeface="Times New Roman"/>
                <a:ea typeface="Calibri"/>
                <a:cs typeface="Times New Roman"/>
              </a:rPr>
              <a:t> e basso se </a:t>
            </a:r>
            <a:r>
              <a:rPr lang="en-US" sz="3600" dirty="0" err="1">
                <a:solidFill>
                  <a:prstClr val="black"/>
                </a:solidFill>
                <a:latin typeface="Times New Roman"/>
                <a:ea typeface="Calibri"/>
                <a:cs typeface="Times New Roman"/>
              </a:rPr>
              <a:t>piace</a:t>
            </a:r>
            <a:r>
              <a:rPr lang="en-US" sz="3600" dirty="0">
                <a:solidFill>
                  <a:prstClr val="black"/>
                </a:solidFill>
                <a:latin typeface="Times New Roman"/>
                <a:ea typeface="Calibri"/>
                <a:cs typeface="Times New Roman"/>
              </a:rPr>
              <a:t>, for which the ace made the definitive swing to the basso continuo, the establishment voice of most extravagant music (</a:t>
            </a:r>
            <a:r>
              <a:rPr lang="en-US" sz="3600" dirty="0" err="1">
                <a:solidFill>
                  <a:prstClr val="black"/>
                </a:solidFill>
                <a:latin typeface="Times New Roman"/>
                <a:ea typeface="Calibri"/>
                <a:cs typeface="Times New Roman"/>
              </a:rPr>
              <a:t>Fenlon</a:t>
            </a:r>
            <a:r>
              <a:rPr lang="en-US" sz="3600" dirty="0">
                <a:solidFill>
                  <a:prstClr val="black"/>
                </a:solidFill>
                <a:latin typeface="Times New Roman"/>
                <a:ea typeface="Calibri"/>
                <a:cs typeface="Times New Roman"/>
              </a:rPr>
              <a:t>, 2016). </a:t>
            </a:r>
            <a:endParaRPr lang="en-US" sz="3600" dirty="0">
              <a:solidFill>
                <a:prstClr val="black"/>
              </a:solidFill>
              <a:ea typeface="Calibri"/>
              <a:cs typeface="Times New Roman"/>
            </a:endParaRPr>
          </a:p>
          <a:p>
            <a:endParaRPr lang="en-US" dirty="0"/>
          </a:p>
        </p:txBody>
      </p:sp>
    </p:spTree>
    <p:extLst>
      <p:ext uri="{BB962C8B-B14F-4D97-AF65-F5344CB8AC3E}">
        <p14:creationId xmlns:p14="http://schemas.microsoft.com/office/powerpoint/2010/main" val="2080849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effectLst/>
                <a:latin typeface="Times New Roman"/>
                <a:ea typeface="Calibri"/>
              </a:rPr>
              <a:t>Of every one of </a:t>
            </a:r>
            <a:r>
              <a:rPr lang="en-US" dirty="0" err="1">
                <a:effectLst/>
                <a:latin typeface="Times New Roman"/>
                <a:ea typeface="Calibri"/>
              </a:rPr>
              <a:t>Gabrieli's</a:t>
            </a:r>
            <a:r>
              <a:rPr lang="en-US" dirty="0">
                <a:effectLst/>
                <a:latin typeface="Times New Roman"/>
                <a:ea typeface="Calibri"/>
              </a:rPr>
              <a:t> works, in front of the rest of the competition must go to the motets. </a:t>
            </a:r>
            <a:r>
              <a:rPr lang="en-US" dirty="0" err="1">
                <a:effectLst/>
                <a:latin typeface="Times New Roman"/>
                <a:ea typeface="Calibri"/>
              </a:rPr>
              <a:t>Polychoral</a:t>
            </a:r>
            <a:r>
              <a:rPr lang="en-US" dirty="0">
                <a:effectLst/>
                <a:latin typeface="Times New Roman"/>
                <a:ea typeface="Calibri"/>
              </a:rPr>
              <a:t> composing (</a:t>
            </a:r>
            <a:r>
              <a:rPr lang="en-US" dirty="0" err="1">
                <a:effectLst/>
                <a:latin typeface="Times New Roman"/>
                <a:ea typeface="Calibri"/>
              </a:rPr>
              <a:t>cori</a:t>
            </a:r>
            <a:r>
              <a:rPr lang="en-US" dirty="0">
                <a:effectLst/>
                <a:latin typeface="Times New Roman"/>
                <a:ea typeface="Calibri"/>
              </a:rPr>
              <a:t> </a:t>
            </a:r>
            <a:r>
              <a:rPr lang="en-US" dirty="0" err="1">
                <a:effectLst/>
                <a:latin typeface="Times New Roman"/>
                <a:ea typeface="Calibri"/>
              </a:rPr>
              <a:t>spezzati</a:t>
            </a:r>
            <a:r>
              <a:rPr lang="en-US" dirty="0">
                <a:effectLst/>
                <a:latin typeface="Times New Roman"/>
                <a:ea typeface="Calibri"/>
              </a:rPr>
              <a:t>), as declared by Adrian </a:t>
            </a:r>
            <a:r>
              <a:rPr lang="en-US" dirty="0" err="1">
                <a:effectLst/>
                <a:latin typeface="Times New Roman"/>
                <a:ea typeface="Calibri"/>
              </a:rPr>
              <a:t>Willaert</a:t>
            </a:r>
            <a:r>
              <a:rPr lang="en-US" dirty="0">
                <a:effectLst/>
                <a:latin typeface="Times New Roman"/>
                <a:ea typeface="Calibri"/>
              </a:rPr>
              <a:t> and proceeded by Andrea </a:t>
            </a:r>
            <a:r>
              <a:rPr lang="en-US" dirty="0" err="1">
                <a:effectLst/>
                <a:latin typeface="Times New Roman"/>
                <a:ea typeface="Calibri"/>
              </a:rPr>
              <a:t>Gabrieli</a:t>
            </a:r>
            <a:r>
              <a:rPr lang="en-US" dirty="0">
                <a:effectLst/>
                <a:latin typeface="Times New Roman"/>
                <a:ea typeface="Calibri"/>
              </a:rPr>
              <a:t>, discovered its most splendid type in Giovanni </a:t>
            </a:r>
            <a:r>
              <a:rPr lang="en-US" dirty="0" err="1">
                <a:effectLst/>
                <a:latin typeface="Times New Roman"/>
                <a:ea typeface="Calibri"/>
              </a:rPr>
              <a:t>Gabrieli</a:t>
            </a:r>
            <a:r>
              <a:rPr lang="en-US" dirty="0">
                <a:effectLst/>
                <a:latin typeface="Times New Roman"/>
                <a:ea typeface="Calibri"/>
              </a:rPr>
              <a:t>. In his gathering </a:t>
            </a:r>
            <a:r>
              <a:rPr lang="en-US" dirty="0" err="1">
                <a:effectLst/>
                <a:latin typeface="Times New Roman"/>
                <a:ea typeface="Calibri"/>
              </a:rPr>
              <a:t>Sacrae</a:t>
            </a:r>
            <a:r>
              <a:rPr lang="en-US" dirty="0">
                <a:effectLst/>
                <a:latin typeface="Times New Roman"/>
                <a:ea typeface="Calibri"/>
              </a:rPr>
              <a:t> </a:t>
            </a:r>
            <a:r>
              <a:rPr lang="en-US" dirty="0" err="1">
                <a:effectLst/>
                <a:latin typeface="Times New Roman"/>
                <a:ea typeface="Calibri"/>
              </a:rPr>
              <a:t>symphoniae</a:t>
            </a:r>
            <a:r>
              <a:rPr lang="en-US" dirty="0">
                <a:effectLst/>
                <a:latin typeface="Times New Roman"/>
                <a:ea typeface="Calibri"/>
              </a:rPr>
              <a:t> (1597) there were motets for six to sixteen sections and orchestrated one to four melodies. </a:t>
            </a:r>
            <a:endParaRPr lang="en-US" dirty="0"/>
          </a:p>
        </p:txBody>
      </p:sp>
    </p:spTree>
    <p:extLst>
      <p:ext uri="{BB962C8B-B14F-4D97-AF65-F5344CB8AC3E}">
        <p14:creationId xmlns:p14="http://schemas.microsoft.com/office/powerpoint/2010/main" val="2974058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marL="0" marR="0">
              <a:lnSpc>
                <a:spcPct val="115000"/>
              </a:lnSpc>
              <a:spcBef>
                <a:spcPts val="0"/>
              </a:spcBef>
              <a:spcAft>
                <a:spcPts val="1000"/>
              </a:spcAft>
            </a:pPr>
            <a:r>
              <a:rPr lang="en-US" sz="4600" dirty="0">
                <a:effectLst/>
                <a:latin typeface="Times New Roman"/>
                <a:ea typeface="Calibri"/>
                <a:cs typeface="Times New Roman"/>
              </a:rPr>
              <a:t>For these works he supplanted the more seasoned, imitative, </a:t>
            </a:r>
            <a:r>
              <a:rPr lang="en-US" sz="4600" dirty="0" err="1">
                <a:effectLst/>
                <a:latin typeface="Times New Roman"/>
                <a:ea typeface="Calibri"/>
                <a:cs typeface="Times New Roman"/>
              </a:rPr>
              <a:t>melismatic</a:t>
            </a:r>
            <a:r>
              <a:rPr lang="en-US" sz="4600" dirty="0">
                <a:effectLst/>
                <a:latin typeface="Times New Roman"/>
                <a:ea typeface="Calibri"/>
                <a:cs typeface="Times New Roman"/>
              </a:rPr>
              <a:t> polyphony of the Franco-Flemish school by syllabic, consonant written work. Bass parts moving in fourths and fifths bolstered isolated choirs reacting antiphonally to each other to put it plainly, declamatory expressions. For </a:t>
            </a:r>
            <a:r>
              <a:rPr lang="en-US" sz="4600" dirty="0" err="1">
                <a:effectLst/>
                <a:latin typeface="Times New Roman"/>
                <a:ea typeface="Calibri"/>
                <a:cs typeface="Times New Roman"/>
              </a:rPr>
              <a:t>Gabrieli</a:t>
            </a:r>
            <a:r>
              <a:rPr lang="en-US" sz="4600" dirty="0">
                <a:effectLst/>
                <a:latin typeface="Times New Roman"/>
                <a:ea typeface="Calibri"/>
                <a:cs typeface="Times New Roman"/>
              </a:rPr>
              <a:t>, who outlined his manifestations for vast spaces, conventional counterpoint was less essential than sensational changes in surface and elements (</a:t>
            </a:r>
            <a:r>
              <a:rPr lang="en-US" sz="4600" dirty="0" err="1">
                <a:effectLst/>
                <a:latin typeface="Times New Roman"/>
                <a:ea typeface="Calibri"/>
                <a:cs typeface="Times New Roman"/>
              </a:rPr>
              <a:t>Kolneder</a:t>
            </a:r>
            <a:r>
              <a:rPr lang="en-US" sz="4600" dirty="0">
                <a:effectLst/>
                <a:latin typeface="Times New Roman"/>
                <a:ea typeface="Calibri"/>
                <a:cs typeface="Times New Roman"/>
              </a:rPr>
              <a:t>, 2013).</a:t>
            </a:r>
            <a:endParaRPr lang="en-US" sz="4600" dirty="0">
              <a:ea typeface="Calibri"/>
              <a:cs typeface="Times New Roman"/>
            </a:endParaRPr>
          </a:p>
          <a:p>
            <a:endParaRPr lang="en-US" dirty="0"/>
          </a:p>
        </p:txBody>
      </p:sp>
    </p:spTree>
    <p:extLst>
      <p:ext uri="{BB962C8B-B14F-4D97-AF65-F5344CB8AC3E}">
        <p14:creationId xmlns:p14="http://schemas.microsoft.com/office/powerpoint/2010/main" val="22626938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a:effectLst/>
                <a:latin typeface="Times New Roman"/>
                <a:ea typeface="Calibri"/>
              </a:rPr>
              <a:t>Gabrieli's</a:t>
            </a:r>
            <a:r>
              <a:rPr lang="en-US" dirty="0">
                <a:effectLst/>
                <a:latin typeface="Times New Roman"/>
                <a:ea typeface="Calibri"/>
              </a:rPr>
              <a:t> second volume of </a:t>
            </a:r>
            <a:r>
              <a:rPr lang="en-US" dirty="0" err="1">
                <a:effectLst/>
                <a:latin typeface="Times New Roman"/>
                <a:ea typeface="Calibri"/>
              </a:rPr>
              <a:t>Sacrae</a:t>
            </a:r>
            <a:r>
              <a:rPr lang="en-US" dirty="0">
                <a:effectLst/>
                <a:latin typeface="Times New Roman"/>
                <a:ea typeface="Calibri"/>
              </a:rPr>
              <a:t> </a:t>
            </a:r>
            <a:r>
              <a:rPr lang="en-US" dirty="0" err="1">
                <a:effectLst/>
                <a:latin typeface="Times New Roman"/>
                <a:ea typeface="Calibri"/>
              </a:rPr>
              <a:t>symphoniae</a:t>
            </a:r>
            <a:r>
              <a:rPr lang="en-US" dirty="0">
                <a:effectLst/>
                <a:latin typeface="Times New Roman"/>
                <a:ea typeface="Calibri"/>
              </a:rPr>
              <a:t>, printed after death (1615), contains ahead of schedule and additionally late pieces in the new deliberate expression. Normal for the late pieces are the juxtaposition of voices and instruments, virtuoso solo composition, and the basso continuo. </a:t>
            </a:r>
            <a:endParaRPr lang="en-US" dirty="0"/>
          </a:p>
        </p:txBody>
      </p:sp>
    </p:spTree>
    <p:extLst>
      <p:ext uri="{BB962C8B-B14F-4D97-AF65-F5344CB8AC3E}">
        <p14:creationId xmlns:p14="http://schemas.microsoft.com/office/powerpoint/2010/main" val="4249385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a:latin typeface="Times New Roman" pitchFamily="18" charset="0"/>
                <a:cs typeface="Times New Roman" pitchFamily="18" charset="0"/>
              </a:rPr>
              <a:t>The works of the Italian author Giovanni </a:t>
            </a:r>
            <a:r>
              <a:rPr lang="en-US" dirty="0" err="1">
                <a:latin typeface="Times New Roman" pitchFamily="18" charset="0"/>
                <a:cs typeface="Times New Roman" pitchFamily="18" charset="0"/>
              </a:rPr>
              <a:t>Gabrieli</a:t>
            </a:r>
            <a:r>
              <a:rPr lang="en-US" dirty="0">
                <a:latin typeface="Times New Roman" pitchFamily="18" charset="0"/>
                <a:cs typeface="Times New Roman" pitchFamily="18" charset="0"/>
              </a:rPr>
              <a:t> (ca. 1557-1612) reflect the move from the sixteenth century Renaissance style to the seventeenth century baroque. His organizations were extremely persuasive on Italian and German experts. Giovanni </a:t>
            </a:r>
            <a:r>
              <a:rPr lang="en-US" dirty="0" err="1">
                <a:latin typeface="Times New Roman" pitchFamily="18" charset="0"/>
                <a:cs typeface="Times New Roman" pitchFamily="18" charset="0"/>
              </a:rPr>
              <a:t>Gabrieli</a:t>
            </a:r>
            <a:r>
              <a:rPr lang="en-US" dirty="0">
                <a:latin typeface="Times New Roman" pitchFamily="18" charset="0"/>
                <a:cs typeface="Times New Roman" pitchFamily="18" charset="0"/>
              </a:rPr>
              <a:t> was conceived in Venice. He was related with the court house of prayer of Roland de </a:t>
            </a:r>
            <a:r>
              <a:rPr lang="en-US" dirty="0" err="1">
                <a:latin typeface="Times New Roman" pitchFamily="18" charset="0"/>
                <a:cs typeface="Times New Roman" pitchFamily="18" charset="0"/>
              </a:rPr>
              <a:t>Lassus</a:t>
            </a:r>
            <a:r>
              <a:rPr lang="en-US" dirty="0">
                <a:latin typeface="Times New Roman" pitchFamily="18" charset="0"/>
                <a:cs typeface="Times New Roman" pitchFamily="18" charset="0"/>
              </a:rPr>
              <a:t> in Munich (1576-1580). </a:t>
            </a:r>
          </a:p>
        </p:txBody>
      </p:sp>
    </p:spTree>
    <p:extLst>
      <p:ext uri="{BB962C8B-B14F-4D97-AF65-F5344CB8AC3E}">
        <p14:creationId xmlns:p14="http://schemas.microsoft.com/office/powerpoint/2010/main" val="3120531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marR="0">
              <a:lnSpc>
                <a:spcPct val="115000"/>
              </a:lnSpc>
              <a:spcBef>
                <a:spcPts val="0"/>
              </a:spcBef>
              <a:spcAft>
                <a:spcPts val="1000"/>
              </a:spcAft>
            </a:pPr>
            <a:r>
              <a:rPr lang="en-US" dirty="0">
                <a:effectLst/>
                <a:latin typeface="Times New Roman"/>
                <a:ea typeface="Calibri"/>
                <a:cs typeface="Times New Roman"/>
              </a:rPr>
              <a:t>The motet in </a:t>
            </a:r>
            <a:r>
              <a:rPr lang="en-US" dirty="0" err="1">
                <a:effectLst/>
                <a:latin typeface="Times New Roman"/>
                <a:ea typeface="Calibri"/>
                <a:cs typeface="Times New Roman"/>
              </a:rPr>
              <a:t>ecclesiis</a:t>
            </a:r>
            <a:r>
              <a:rPr lang="en-US" dirty="0">
                <a:effectLst/>
                <a:latin typeface="Times New Roman"/>
                <a:ea typeface="Calibri"/>
                <a:cs typeface="Times New Roman"/>
              </a:rPr>
              <a:t> uncovers the vast majority of the advancements of </a:t>
            </a:r>
            <a:r>
              <a:rPr lang="en-US" dirty="0" err="1">
                <a:effectLst/>
                <a:latin typeface="Times New Roman"/>
                <a:ea typeface="Calibri"/>
                <a:cs typeface="Times New Roman"/>
              </a:rPr>
              <a:t>Gabrieli's</a:t>
            </a:r>
            <a:r>
              <a:rPr lang="en-US" dirty="0">
                <a:effectLst/>
                <a:latin typeface="Times New Roman"/>
                <a:ea typeface="Calibri"/>
                <a:cs typeface="Times New Roman"/>
              </a:rPr>
              <a:t> late style: performances and two part harmonies bolstered by organ (basso continuo) or instrumental troupe; a performance quartet of voices reacting to or joining the chorale; and instrumental gatherings going with the artists or playing free </a:t>
            </a:r>
            <a:r>
              <a:rPr lang="en-US" dirty="0" err="1">
                <a:effectLst/>
                <a:latin typeface="Times New Roman"/>
                <a:ea typeface="Calibri"/>
                <a:cs typeface="Times New Roman"/>
              </a:rPr>
              <a:t>sinfonie</a:t>
            </a:r>
            <a:r>
              <a:rPr lang="en-US" dirty="0">
                <a:effectLst/>
                <a:latin typeface="Times New Roman"/>
                <a:ea typeface="Calibri"/>
                <a:cs typeface="Times New Roman"/>
              </a:rPr>
              <a:t>. </a:t>
            </a:r>
            <a:endParaRPr lang="en-US" dirty="0"/>
          </a:p>
        </p:txBody>
      </p:sp>
    </p:spTree>
    <p:extLst>
      <p:ext uri="{BB962C8B-B14F-4D97-AF65-F5344CB8AC3E}">
        <p14:creationId xmlns:p14="http://schemas.microsoft.com/office/powerpoint/2010/main" val="12382952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a:lnSpc>
                <a:spcPct val="115000"/>
              </a:lnSpc>
              <a:spcBef>
                <a:spcPts val="0"/>
              </a:spcBef>
              <a:spcAft>
                <a:spcPts val="1000"/>
              </a:spcAft>
            </a:pPr>
            <a:r>
              <a:rPr lang="en-US" sz="3600" dirty="0">
                <a:solidFill>
                  <a:prstClr val="black"/>
                </a:solidFill>
                <a:latin typeface="Times New Roman"/>
                <a:ea typeface="Calibri"/>
                <a:cs typeface="Times New Roman"/>
              </a:rPr>
              <a:t>With such a work shining with shading, </a:t>
            </a:r>
            <a:r>
              <a:rPr lang="en-US" sz="3600" dirty="0" err="1">
                <a:solidFill>
                  <a:prstClr val="black"/>
                </a:solidFill>
                <a:latin typeface="Times New Roman"/>
                <a:ea typeface="Calibri"/>
                <a:cs typeface="Times New Roman"/>
              </a:rPr>
              <a:t>Gabrieli</a:t>
            </a:r>
            <a:r>
              <a:rPr lang="en-US" sz="3600" dirty="0">
                <a:solidFill>
                  <a:prstClr val="black"/>
                </a:solidFill>
                <a:latin typeface="Times New Roman"/>
                <a:ea typeface="Calibri"/>
                <a:cs typeface="Times New Roman"/>
              </a:rPr>
              <a:t> initiated another melodic age that was conveyed forward by numerous seventeenth century Roman experts and, much more altogether, by the Germans Heinrich </a:t>
            </a:r>
            <a:r>
              <a:rPr lang="en-US" sz="3600" dirty="0" err="1">
                <a:solidFill>
                  <a:prstClr val="black"/>
                </a:solidFill>
                <a:latin typeface="Times New Roman"/>
                <a:ea typeface="Calibri"/>
                <a:cs typeface="Times New Roman"/>
              </a:rPr>
              <a:t>Schütz</a:t>
            </a:r>
            <a:r>
              <a:rPr lang="en-US" sz="3600" dirty="0">
                <a:solidFill>
                  <a:prstClr val="black"/>
                </a:solidFill>
                <a:latin typeface="Times New Roman"/>
                <a:ea typeface="Calibri"/>
                <a:cs typeface="Times New Roman"/>
              </a:rPr>
              <a:t> and Michael </a:t>
            </a:r>
            <a:r>
              <a:rPr lang="en-US" sz="3600" dirty="0" err="1">
                <a:solidFill>
                  <a:prstClr val="black"/>
                </a:solidFill>
                <a:latin typeface="Times New Roman"/>
                <a:ea typeface="Calibri"/>
                <a:cs typeface="Times New Roman"/>
              </a:rPr>
              <a:t>Praetorius</a:t>
            </a:r>
            <a:r>
              <a:rPr lang="en-US" sz="3600" dirty="0">
                <a:solidFill>
                  <a:prstClr val="black"/>
                </a:solidFill>
                <a:latin typeface="Times New Roman"/>
                <a:ea typeface="Calibri"/>
                <a:cs typeface="Times New Roman"/>
              </a:rPr>
              <a:t>.</a:t>
            </a:r>
            <a:endParaRPr lang="en-US" sz="3600" dirty="0">
              <a:solidFill>
                <a:prstClr val="black"/>
              </a:solidFill>
              <a:ea typeface="Calibri"/>
              <a:cs typeface="Times New Roman"/>
            </a:endParaRPr>
          </a:p>
          <a:p>
            <a:endParaRPr lang="en-US" dirty="0"/>
          </a:p>
        </p:txBody>
      </p:sp>
    </p:spTree>
    <p:extLst>
      <p:ext uri="{BB962C8B-B14F-4D97-AF65-F5344CB8AC3E}">
        <p14:creationId xmlns:p14="http://schemas.microsoft.com/office/powerpoint/2010/main" val="15809111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lnSpcReduction="10000"/>
          </a:bodyPr>
          <a:lstStyle/>
          <a:p>
            <a:pPr marL="0" marR="0" indent="0" algn="ctr">
              <a:lnSpc>
                <a:spcPct val="115000"/>
              </a:lnSpc>
              <a:spcBef>
                <a:spcPts val="0"/>
              </a:spcBef>
              <a:spcAft>
                <a:spcPts val="1000"/>
              </a:spcAft>
              <a:buNone/>
            </a:pPr>
            <a:r>
              <a:rPr lang="en-US" sz="3600" dirty="0">
                <a:effectLst/>
                <a:latin typeface="Times New Roman"/>
                <a:ea typeface="Calibri"/>
                <a:cs typeface="Times New Roman"/>
              </a:rPr>
              <a:t>Reference</a:t>
            </a:r>
            <a:endParaRPr lang="en-US" sz="3600" dirty="0">
              <a:ea typeface="Calibri"/>
              <a:cs typeface="Times New Roman"/>
            </a:endParaRPr>
          </a:p>
          <a:p>
            <a:pPr marL="0" marR="0" indent="0">
              <a:lnSpc>
                <a:spcPct val="115000"/>
              </a:lnSpc>
              <a:spcBef>
                <a:spcPts val="0"/>
              </a:spcBef>
              <a:spcAft>
                <a:spcPts val="1000"/>
              </a:spcAft>
              <a:buNone/>
            </a:pPr>
            <a:r>
              <a:rPr lang="en-US" dirty="0" err="1">
                <a:solidFill>
                  <a:srgbClr val="000000"/>
                </a:solidFill>
                <a:effectLst/>
                <a:latin typeface="Times New Roman"/>
                <a:ea typeface="Arial Unicode MS"/>
                <a:cs typeface="Times New Roman"/>
              </a:rPr>
              <a:t>Bukofzer</a:t>
            </a:r>
            <a:r>
              <a:rPr lang="en-US" dirty="0">
                <a:solidFill>
                  <a:srgbClr val="000000"/>
                </a:solidFill>
                <a:effectLst/>
                <a:latin typeface="Times New Roman"/>
                <a:ea typeface="Arial Unicode MS"/>
                <a:cs typeface="Times New Roman"/>
              </a:rPr>
              <a:t>, M. F. (2015). </a:t>
            </a:r>
            <a:r>
              <a:rPr lang="en-US" i="1" dirty="0">
                <a:solidFill>
                  <a:srgbClr val="000000"/>
                </a:solidFill>
                <a:effectLst/>
                <a:latin typeface="Times New Roman"/>
                <a:ea typeface="Arial Unicode MS"/>
                <a:cs typeface="Times New Roman"/>
              </a:rPr>
              <a:t>Music in the Baroque era: From Monteverdi to Bach</a:t>
            </a:r>
            <a:r>
              <a:rPr lang="en-US" dirty="0">
                <a:solidFill>
                  <a:srgbClr val="000000"/>
                </a:solidFill>
                <a:effectLst/>
                <a:latin typeface="Times New Roman"/>
                <a:ea typeface="Arial Unicode MS"/>
                <a:cs typeface="Times New Roman"/>
              </a:rPr>
              <a:t>.</a:t>
            </a:r>
            <a:endParaRPr lang="en-US" sz="2800" dirty="0">
              <a:ea typeface="Calibri"/>
              <a:cs typeface="Times New Roman"/>
            </a:endParaRPr>
          </a:p>
          <a:p>
            <a:pPr marL="0" marR="0" indent="0">
              <a:lnSpc>
                <a:spcPct val="115000"/>
              </a:lnSpc>
              <a:spcBef>
                <a:spcPts val="0"/>
              </a:spcBef>
              <a:spcAft>
                <a:spcPts val="1000"/>
              </a:spcAft>
              <a:buNone/>
            </a:pPr>
            <a:r>
              <a:rPr lang="en-US" dirty="0" err="1">
                <a:solidFill>
                  <a:srgbClr val="000000"/>
                </a:solidFill>
                <a:effectLst/>
                <a:latin typeface="Times New Roman"/>
                <a:ea typeface="Arial Unicode MS"/>
                <a:cs typeface="Times New Roman"/>
              </a:rPr>
              <a:t>Fenlon</a:t>
            </a:r>
            <a:r>
              <a:rPr lang="en-US" dirty="0">
                <a:solidFill>
                  <a:srgbClr val="000000"/>
                </a:solidFill>
                <a:effectLst/>
                <a:latin typeface="Times New Roman"/>
                <a:ea typeface="Arial Unicode MS"/>
                <a:cs typeface="Times New Roman"/>
              </a:rPr>
              <a:t>, I. (2016). </a:t>
            </a:r>
            <a:r>
              <a:rPr lang="en-US" i="1" dirty="0">
                <a:solidFill>
                  <a:srgbClr val="000000"/>
                </a:solidFill>
                <a:effectLst/>
                <a:latin typeface="Times New Roman"/>
                <a:ea typeface="Arial Unicode MS"/>
                <a:cs typeface="Times New Roman"/>
              </a:rPr>
              <a:t>The ceremonial city: History, memory and myth in renaissance Venice</a:t>
            </a:r>
            <a:r>
              <a:rPr lang="en-US" dirty="0">
                <a:solidFill>
                  <a:srgbClr val="000000"/>
                </a:solidFill>
                <a:effectLst/>
                <a:latin typeface="Times New Roman"/>
                <a:ea typeface="Arial Unicode MS"/>
                <a:cs typeface="Times New Roman"/>
              </a:rPr>
              <a:t>. New Haven: Yale University Press.</a:t>
            </a:r>
            <a:endParaRPr lang="en-US" sz="2800" dirty="0">
              <a:ea typeface="Calibri"/>
              <a:cs typeface="Times New Roman"/>
            </a:endParaRPr>
          </a:p>
          <a:p>
            <a:pPr marL="0" marR="0" indent="0">
              <a:lnSpc>
                <a:spcPct val="115000"/>
              </a:lnSpc>
              <a:spcBef>
                <a:spcPts val="0"/>
              </a:spcBef>
              <a:spcAft>
                <a:spcPts val="1000"/>
              </a:spcAft>
              <a:buNone/>
            </a:pPr>
            <a:r>
              <a:rPr lang="en-US" dirty="0" err="1">
                <a:effectLst/>
                <a:latin typeface="Times New Roman"/>
                <a:ea typeface="Calibri"/>
                <a:cs typeface="Times New Roman"/>
              </a:rPr>
              <a:t>Kolneder</a:t>
            </a:r>
            <a:r>
              <a:rPr lang="en-US" dirty="0">
                <a:effectLst/>
                <a:latin typeface="Times New Roman"/>
                <a:ea typeface="Calibri"/>
                <a:cs typeface="Times New Roman"/>
              </a:rPr>
              <a:t>, W., &amp; </a:t>
            </a:r>
            <a:r>
              <a:rPr lang="en-US" dirty="0" err="1">
                <a:effectLst/>
                <a:latin typeface="Times New Roman"/>
                <a:ea typeface="Calibri"/>
                <a:cs typeface="Times New Roman"/>
              </a:rPr>
              <a:t>Pauly</a:t>
            </a:r>
            <a:r>
              <a:rPr lang="en-US" dirty="0">
                <a:effectLst/>
                <a:latin typeface="Times New Roman"/>
                <a:ea typeface="Calibri"/>
                <a:cs typeface="Times New Roman"/>
              </a:rPr>
              <a:t>, R. G. (2013). </a:t>
            </a:r>
            <a:r>
              <a:rPr lang="en-US" i="1" dirty="0">
                <a:effectLst/>
                <a:latin typeface="Times New Roman"/>
                <a:ea typeface="Calibri"/>
                <a:cs typeface="Times New Roman"/>
              </a:rPr>
              <a:t>The Amadeus book of the violin: Construction, history, and music</a:t>
            </a:r>
            <a:r>
              <a:rPr lang="en-US" dirty="0">
                <a:effectLst/>
                <a:latin typeface="Times New Roman"/>
                <a:ea typeface="Calibri"/>
                <a:cs typeface="Times New Roman"/>
              </a:rPr>
              <a:t>. Newark Pompton: Amadeus Press.</a:t>
            </a:r>
            <a:endParaRPr lang="en-US" sz="2800" dirty="0">
              <a:ea typeface="Calibri"/>
              <a:cs typeface="Times New Roman"/>
            </a:endParaRPr>
          </a:p>
          <a:p>
            <a:endParaRPr lang="en-US" dirty="0"/>
          </a:p>
        </p:txBody>
      </p:sp>
    </p:spTree>
    <p:extLst>
      <p:ext uri="{BB962C8B-B14F-4D97-AF65-F5344CB8AC3E}">
        <p14:creationId xmlns:p14="http://schemas.microsoft.com/office/powerpoint/2010/main" val="1099439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solidFill>
                  <a:prstClr val="black"/>
                </a:solidFill>
                <a:latin typeface="Times New Roman" pitchFamily="18" charset="0"/>
                <a:cs typeface="Times New Roman" pitchFamily="18" charset="0"/>
              </a:rPr>
              <a:t>Regardless of this imperative contact, the developmental impact on the youthful Giovanni was his uncle Andrea </a:t>
            </a:r>
            <a:r>
              <a:rPr lang="en-US" dirty="0" err="1">
                <a:solidFill>
                  <a:prstClr val="black"/>
                </a:solidFill>
                <a:latin typeface="Times New Roman" pitchFamily="18" charset="0"/>
                <a:cs typeface="Times New Roman" pitchFamily="18" charset="0"/>
              </a:rPr>
              <a:t>Gabrieli</a:t>
            </a:r>
            <a:r>
              <a:rPr lang="en-US" dirty="0">
                <a:solidFill>
                  <a:prstClr val="black"/>
                </a:solidFill>
                <a:latin typeface="Times New Roman" pitchFamily="18" charset="0"/>
                <a:cs typeface="Times New Roman" pitchFamily="18" charset="0"/>
              </a:rPr>
              <a:t>, whose vocation as arranger and organist foreseen his own. Giovanni's dedication to Andrea is seen by an accumulation of concerti (1587) issued by the more youthful man from among his own works and those of the more seasoned man, dead yet a year. </a:t>
            </a:r>
          </a:p>
          <a:p>
            <a:pPr marL="0" indent="0">
              <a:buNone/>
            </a:pPr>
            <a:endParaRPr lang="en-US" dirty="0"/>
          </a:p>
        </p:txBody>
      </p:sp>
    </p:spTree>
    <p:extLst>
      <p:ext uri="{BB962C8B-B14F-4D97-AF65-F5344CB8AC3E}">
        <p14:creationId xmlns:p14="http://schemas.microsoft.com/office/powerpoint/2010/main" val="2825868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77500" lnSpcReduction="20000"/>
          </a:bodyPr>
          <a:lstStyle/>
          <a:p>
            <a:pPr marL="0" marR="0">
              <a:lnSpc>
                <a:spcPct val="115000"/>
              </a:lnSpc>
              <a:spcBef>
                <a:spcPts val="0"/>
              </a:spcBef>
              <a:spcAft>
                <a:spcPts val="1000"/>
              </a:spcAft>
            </a:pPr>
            <a:r>
              <a:rPr lang="en-US" sz="3800" dirty="0">
                <a:effectLst/>
                <a:latin typeface="Times New Roman" pitchFamily="18" charset="0"/>
                <a:ea typeface="Calibri"/>
                <a:cs typeface="Times New Roman" pitchFamily="18" charset="0"/>
              </a:rPr>
              <a:t>Giovanni </a:t>
            </a:r>
            <a:r>
              <a:rPr lang="en-US" sz="3800" dirty="0" err="1">
                <a:effectLst/>
                <a:latin typeface="Times New Roman" pitchFamily="18" charset="0"/>
                <a:ea typeface="Calibri"/>
                <a:cs typeface="Times New Roman" pitchFamily="18" charset="0"/>
              </a:rPr>
              <a:t>Gabrieli</a:t>
            </a:r>
            <a:r>
              <a:rPr lang="en-US" sz="3800" dirty="0">
                <a:effectLst/>
                <a:latin typeface="Times New Roman" pitchFamily="18" charset="0"/>
                <a:ea typeface="Calibri"/>
                <a:cs typeface="Times New Roman" pitchFamily="18" charset="0"/>
              </a:rPr>
              <a:t> is an imperative transitional figure between the Renaissance and Baroque times and their related melodic styles. The particular sound of his music gotten to some extent from his relationship with St. Stamp's Cathedral in Venice, long a standout amongst the most essential places of worship in Europe, and for which he composed both vocal and instrumental works. Through his arrangements and his work with a few critical understudies, </a:t>
            </a:r>
            <a:r>
              <a:rPr lang="en-US" sz="3800" dirty="0" err="1">
                <a:effectLst/>
                <a:latin typeface="Times New Roman" pitchFamily="18" charset="0"/>
                <a:ea typeface="Calibri"/>
                <a:cs typeface="Times New Roman" pitchFamily="18" charset="0"/>
              </a:rPr>
              <a:t>Gabrieli</a:t>
            </a:r>
            <a:r>
              <a:rPr lang="en-US" sz="3800" dirty="0">
                <a:effectLst/>
                <a:latin typeface="Times New Roman" pitchFamily="18" charset="0"/>
                <a:ea typeface="Calibri"/>
                <a:cs typeface="Times New Roman" pitchFamily="18" charset="0"/>
              </a:rPr>
              <a:t> considerably affected the advancement of music in the seventeenth century (</a:t>
            </a:r>
            <a:r>
              <a:rPr lang="en-US" sz="3800" dirty="0" err="1">
                <a:effectLst/>
                <a:latin typeface="Times New Roman" pitchFamily="18" charset="0"/>
                <a:ea typeface="Calibri"/>
                <a:cs typeface="Times New Roman" pitchFamily="18" charset="0"/>
              </a:rPr>
              <a:t>Bukofzer</a:t>
            </a:r>
            <a:r>
              <a:rPr lang="en-US" sz="3800" dirty="0">
                <a:effectLst/>
                <a:latin typeface="Times New Roman" pitchFamily="18" charset="0"/>
                <a:ea typeface="Calibri"/>
                <a:cs typeface="Times New Roman" pitchFamily="18" charset="0"/>
              </a:rPr>
              <a:t>, 2015). </a:t>
            </a:r>
            <a:endParaRPr lang="en-US" sz="3800" dirty="0">
              <a:latin typeface="Times New Roman" pitchFamily="18" charset="0"/>
              <a:ea typeface="Calibri"/>
              <a:cs typeface="Times New Roman" pitchFamily="18" charset="0"/>
            </a:endParaRPr>
          </a:p>
          <a:p>
            <a:endParaRPr lang="en-US" dirty="0"/>
          </a:p>
        </p:txBody>
      </p:sp>
    </p:spTree>
    <p:extLst>
      <p:ext uri="{BB962C8B-B14F-4D97-AF65-F5344CB8AC3E}">
        <p14:creationId xmlns:p14="http://schemas.microsoft.com/office/powerpoint/2010/main" val="1245032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Next to no is thought about his initial years; he presumably contemplated with his renowned uncle Andrea </a:t>
            </a:r>
            <a:r>
              <a:rPr lang="en-US" dirty="0" err="1">
                <a:latin typeface="Times New Roman" pitchFamily="18" charset="0"/>
                <a:cs typeface="Times New Roman" pitchFamily="18" charset="0"/>
              </a:rPr>
              <a:t>Gabrieli</a:t>
            </a:r>
            <a:r>
              <a:rPr lang="en-US" dirty="0">
                <a:latin typeface="Times New Roman" pitchFamily="18" charset="0"/>
                <a:cs typeface="Times New Roman" pitchFamily="18" charset="0"/>
              </a:rPr>
              <a:t>, who was additionally an arranger, and organist at St. Mark's. Like his uncle, </a:t>
            </a:r>
            <a:r>
              <a:rPr lang="en-US" dirty="0" err="1">
                <a:latin typeface="Times New Roman" pitchFamily="18" charset="0"/>
                <a:cs typeface="Times New Roman" pitchFamily="18" charset="0"/>
              </a:rPr>
              <a:t>Gabrieli</a:t>
            </a:r>
            <a:r>
              <a:rPr lang="en-US" dirty="0">
                <a:latin typeface="Times New Roman" pitchFamily="18" charset="0"/>
                <a:cs typeface="Times New Roman" pitchFamily="18" charset="0"/>
              </a:rPr>
              <a:t> lived in Germany for quite a long while, and was utilized at the court of Duke Albrecht V in Munich from around 1575 until the Duke's demise in 1579. </a:t>
            </a:r>
          </a:p>
        </p:txBody>
      </p:sp>
    </p:spTree>
    <p:extLst>
      <p:ext uri="{BB962C8B-B14F-4D97-AF65-F5344CB8AC3E}">
        <p14:creationId xmlns:p14="http://schemas.microsoft.com/office/powerpoint/2010/main" val="2758787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marR="0">
              <a:lnSpc>
                <a:spcPct val="115000"/>
              </a:lnSpc>
              <a:spcBef>
                <a:spcPts val="0"/>
              </a:spcBef>
              <a:spcAft>
                <a:spcPts val="1000"/>
              </a:spcAft>
            </a:pPr>
            <a:r>
              <a:rPr lang="en-US" dirty="0">
                <a:effectLst/>
                <a:latin typeface="Times New Roman"/>
                <a:ea typeface="Calibri"/>
                <a:cs typeface="Times New Roman"/>
              </a:rPr>
              <a:t>Not long after that </a:t>
            </a:r>
            <a:r>
              <a:rPr lang="en-US" dirty="0" err="1">
                <a:effectLst/>
                <a:latin typeface="Times New Roman"/>
                <a:ea typeface="Calibri"/>
                <a:cs typeface="Times New Roman"/>
              </a:rPr>
              <a:t>Gabrieli</a:t>
            </a:r>
            <a:r>
              <a:rPr lang="en-US" dirty="0">
                <a:effectLst/>
                <a:latin typeface="Times New Roman"/>
                <a:ea typeface="Calibri"/>
                <a:cs typeface="Times New Roman"/>
              </a:rPr>
              <a:t> come back to Italy, and in 1585 turned into the organist for the </a:t>
            </a:r>
            <a:r>
              <a:rPr lang="en-US" dirty="0" err="1">
                <a:effectLst/>
                <a:latin typeface="Times New Roman"/>
                <a:ea typeface="Calibri"/>
                <a:cs typeface="Times New Roman"/>
              </a:rPr>
              <a:t>Scuola</a:t>
            </a:r>
            <a:r>
              <a:rPr lang="en-US" dirty="0">
                <a:effectLst/>
                <a:latin typeface="Times New Roman"/>
                <a:ea typeface="Calibri"/>
                <a:cs typeface="Times New Roman"/>
              </a:rPr>
              <a:t> Grande di San Rocco, a religious confraternity; he would hold that post for whatever is left of his life. That same year (1585), </a:t>
            </a:r>
            <a:r>
              <a:rPr lang="en-US" dirty="0" err="1">
                <a:effectLst/>
                <a:latin typeface="Times New Roman"/>
                <a:ea typeface="Calibri"/>
                <a:cs typeface="Times New Roman"/>
              </a:rPr>
              <a:t>Gabrieli</a:t>
            </a:r>
            <a:r>
              <a:rPr lang="en-US" dirty="0">
                <a:effectLst/>
                <a:latin typeface="Times New Roman"/>
                <a:ea typeface="Calibri"/>
                <a:cs typeface="Times New Roman"/>
              </a:rPr>
              <a:t> progressed toward becoming organist at St. Check's and, on his uncle's passing in 1586, expected his position as its foremost author (</a:t>
            </a:r>
            <a:r>
              <a:rPr lang="en-US" dirty="0" err="1">
                <a:effectLst/>
                <a:latin typeface="Times New Roman"/>
                <a:ea typeface="Calibri"/>
                <a:cs typeface="Times New Roman"/>
              </a:rPr>
              <a:t>Gabrieli</a:t>
            </a:r>
            <a:r>
              <a:rPr lang="en-US" dirty="0">
                <a:effectLst/>
                <a:latin typeface="Times New Roman"/>
                <a:ea typeface="Calibri"/>
                <a:cs typeface="Times New Roman"/>
              </a:rPr>
              <a:t> additionally altered some of his uncle's creations for after death distribution). </a:t>
            </a:r>
            <a:endParaRPr lang="en-US" sz="4400" dirty="0">
              <a:ea typeface="Calibri"/>
              <a:cs typeface="Times New Roman"/>
            </a:endParaRPr>
          </a:p>
          <a:p>
            <a:pPr marL="0" indent="0">
              <a:buNone/>
            </a:pPr>
            <a:endParaRPr lang="en-US" dirty="0"/>
          </a:p>
        </p:txBody>
      </p:sp>
    </p:spTree>
    <p:extLst>
      <p:ext uri="{BB962C8B-B14F-4D97-AF65-F5344CB8AC3E}">
        <p14:creationId xmlns:p14="http://schemas.microsoft.com/office/powerpoint/2010/main" val="23931447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4525963"/>
          </a:xfrm>
        </p:spPr>
        <p:txBody>
          <a:bodyPr>
            <a:normAutofit/>
          </a:bodyPr>
          <a:lstStyle/>
          <a:p>
            <a:r>
              <a:rPr lang="en-US" dirty="0">
                <a:effectLst/>
                <a:latin typeface="Times New Roman"/>
                <a:ea typeface="Calibri"/>
              </a:rPr>
              <a:t>Around then, Venice was an exceptionally cosmopolitan city and something of a melodic intersection. A great part of the city's melodic movement revolved around St. Stamp's Cathedral, which had since quite a while ago pulled in numerous extraordinary performers. </a:t>
            </a:r>
            <a:endParaRPr lang="en-US" dirty="0"/>
          </a:p>
        </p:txBody>
      </p:sp>
    </p:spTree>
    <p:extLst>
      <p:ext uri="{BB962C8B-B14F-4D97-AF65-F5344CB8AC3E}">
        <p14:creationId xmlns:p14="http://schemas.microsoft.com/office/powerpoint/2010/main" val="10479462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lvl="0"/>
            <a:r>
              <a:rPr lang="en-US" dirty="0">
                <a:solidFill>
                  <a:prstClr val="black"/>
                </a:solidFill>
                <a:latin typeface="Times New Roman"/>
                <a:ea typeface="Calibri"/>
              </a:rPr>
              <a:t>The Cathedral's strange format, with its two choir lofts confronting each other (each with its own particular organ), prompted the improvement of what has been known as the Venetian style of structure - a brilliant and emotional style frequently including various choirs and instrumental groups; a considerable lot of </a:t>
            </a:r>
            <a:r>
              <a:rPr lang="en-US" dirty="0" err="1">
                <a:solidFill>
                  <a:prstClr val="black"/>
                </a:solidFill>
                <a:latin typeface="Times New Roman"/>
                <a:ea typeface="Calibri"/>
              </a:rPr>
              <a:t>Gabrieli's</a:t>
            </a:r>
            <a:r>
              <a:rPr lang="en-US" dirty="0">
                <a:solidFill>
                  <a:prstClr val="black"/>
                </a:solidFill>
                <a:latin typeface="Times New Roman"/>
                <a:ea typeface="Calibri"/>
              </a:rPr>
              <a:t> motets and different religious choral works are composed for two or four choirs, isolated into at least twelve separate parts. </a:t>
            </a:r>
            <a:endParaRPr lang="en-US" dirty="0">
              <a:solidFill>
                <a:prstClr val="black"/>
              </a:solidFill>
            </a:endParaRPr>
          </a:p>
          <a:p>
            <a:pPr marL="0" indent="0">
              <a:buNone/>
            </a:pPr>
            <a:endParaRPr lang="en-US" dirty="0"/>
          </a:p>
        </p:txBody>
      </p:sp>
    </p:spTree>
    <p:extLst>
      <p:ext uri="{BB962C8B-B14F-4D97-AF65-F5344CB8AC3E}">
        <p14:creationId xmlns:p14="http://schemas.microsoft.com/office/powerpoint/2010/main" val="1775422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marR="0">
              <a:lnSpc>
                <a:spcPct val="115000"/>
              </a:lnSpc>
              <a:spcBef>
                <a:spcPts val="0"/>
              </a:spcBef>
              <a:spcAft>
                <a:spcPts val="1000"/>
              </a:spcAft>
            </a:pPr>
            <a:r>
              <a:rPr lang="en-US" dirty="0" err="1">
                <a:effectLst/>
                <a:latin typeface="Times New Roman"/>
                <a:ea typeface="Calibri"/>
                <a:cs typeface="Times New Roman"/>
              </a:rPr>
              <a:t>Gabrieli</a:t>
            </a:r>
            <a:r>
              <a:rPr lang="en-US" dirty="0">
                <a:effectLst/>
                <a:latin typeface="Times New Roman"/>
                <a:ea typeface="Calibri"/>
                <a:cs typeface="Times New Roman"/>
              </a:rPr>
              <a:t> additionally ended up noticeably one of the principal authors to compose choral works including parts for instrumental groups; the motet In </a:t>
            </a:r>
            <a:r>
              <a:rPr lang="en-US" dirty="0" err="1">
                <a:effectLst/>
                <a:latin typeface="Times New Roman"/>
                <a:ea typeface="Calibri"/>
                <a:cs typeface="Times New Roman"/>
              </a:rPr>
              <a:t>ecclesiis</a:t>
            </a:r>
            <a:r>
              <a:rPr lang="en-US" dirty="0">
                <a:effectLst/>
                <a:latin typeface="Times New Roman"/>
                <a:ea typeface="Calibri"/>
                <a:cs typeface="Times New Roman"/>
              </a:rPr>
              <a:t>, for instance, calls for two choirs, soloists, organ, metal, and strings. </a:t>
            </a:r>
            <a:r>
              <a:rPr lang="en-US" dirty="0" err="1">
                <a:effectLst/>
                <a:latin typeface="Times New Roman"/>
                <a:ea typeface="Calibri"/>
                <a:cs typeface="Times New Roman"/>
              </a:rPr>
              <a:t>Gabrieli</a:t>
            </a:r>
            <a:r>
              <a:rPr lang="en-US" dirty="0">
                <a:effectLst/>
                <a:latin typeface="Times New Roman"/>
                <a:ea typeface="Calibri"/>
                <a:cs typeface="Times New Roman"/>
              </a:rPr>
              <a:t> composed various common vocal works (most or every one of them before 1600), and various pieces for organ in a semi improvisational style (</a:t>
            </a:r>
            <a:r>
              <a:rPr lang="en-US" dirty="0" err="1">
                <a:effectLst/>
                <a:latin typeface="Times New Roman"/>
                <a:ea typeface="Calibri"/>
                <a:cs typeface="Times New Roman"/>
              </a:rPr>
              <a:t>Bukofzer</a:t>
            </a:r>
            <a:r>
              <a:rPr lang="en-US" dirty="0">
                <a:effectLst/>
                <a:latin typeface="Times New Roman"/>
                <a:ea typeface="Calibri"/>
                <a:cs typeface="Times New Roman"/>
              </a:rPr>
              <a:t>, 2015).</a:t>
            </a:r>
            <a:endParaRPr lang="en-US" sz="4400" dirty="0">
              <a:ea typeface="Calibri"/>
              <a:cs typeface="Times New Roman"/>
            </a:endParaRPr>
          </a:p>
          <a:p>
            <a:endParaRPr lang="en-US" dirty="0"/>
          </a:p>
        </p:txBody>
      </p:sp>
    </p:spTree>
    <p:extLst>
      <p:ext uri="{BB962C8B-B14F-4D97-AF65-F5344CB8AC3E}">
        <p14:creationId xmlns:p14="http://schemas.microsoft.com/office/powerpoint/2010/main" val="1226979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1392</Words>
  <Application>Microsoft Office PowerPoint</Application>
  <PresentationFormat>On-screen Show (4:3)</PresentationFormat>
  <Paragraphs>25</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Arial Unicode MS</vt:lpstr>
      <vt:lpstr>Calibri</vt:lpstr>
      <vt:lpstr>Times New Roman</vt:lpstr>
      <vt:lpstr>Office Theme</vt:lpstr>
      <vt:lpstr>GIOVANNI GABRIELI (CA. 1557-1612) Michel Jones 04/30/2017 4MR2017 Music Appreciation (MUS-170-01A) Instructor:  Ann Simerlink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GIOVANNI GABRIELI (CA. 1557-1612) Name Date</dc:title>
  <dc:creator>Administrator</dc:creator>
  <cp:lastModifiedBy>Thomas Kielbasinski</cp:lastModifiedBy>
  <cp:revision>3</cp:revision>
  <dcterms:created xsi:type="dcterms:W3CDTF">2017-04-30T10:58:40Z</dcterms:created>
  <dcterms:modified xsi:type="dcterms:W3CDTF">2017-05-01T20:58:13Z</dcterms:modified>
</cp:coreProperties>
</file>